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108" r:id="rId1"/>
    <p:sldMasterId id="2147486832" r:id="rId2"/>
    <p:sldMasterId id="2147486846" r:id="rId3"/>
  </p:sldMasterIdLst>
  <p:notesMasterIdLst>
    <p:notesMasterId r:id="rId37"/>
  </p:notesMasterIdLst>
  <p:sldIdLst>
    <p:sldId id="707" r:id="rId4"/>
    <p:sldId id="708" r:id="rId5"/>
    <p:sldId id="742" r:id="rId6"/>
    <p:sldId id="743" r:id="rId7"/>
    <p:sldId id="744" r:id="rId8"/>
    <p:sldId id="763" r:id="rId9"/>
    <p:sldId id="762" r:id="rId10"/>
    <p:sldId id="710" r:id="rId11"/>
    <p:sldId id="711" r:id="rId12"/>
    <p:sldId id="745" r:id="rId13"/>
    <p:sldId id="746" r:id="rId14"/>
    <p:sldId id="712" r:id="rId15"/>
    <p:sldId id="747" r:id="rId16"/>
    <p:sldId id="741" r:id="rId17"/>
    <p:sldId id="750" r:id="rId18"/>
    <p:sldId id="716" r:id="rId19"/>
    <p:sldId id="728" r:id="rId20"/>
    <p:sldId id="729" r:id="rId21"/>
    <p:sldId id="730" r:id="rId22"/>
    <p:sldId id="731" r:id="rId23"/>
    <p:sldId id="732" r:id="rId24"/>
    <p:sldId id="733" r:id="rId25"/>
    <p:sldId id="735" r:id="rId26"/>
    <p:sldId id="760" r:id="rId27"/>
    <p:sldId id="756" r:id="rId28"/>
    <p:sldId id="755" r:id="rId29"/>
    <p:sldId id="754" r:id="rId30"/>
    <p:sldId id="758" r:id="rId31"/>
    <p:sldId id="753" r:id="rId32"/>
    <p:sldId id="759" r:id="rId33"/>
    <p:sldId id="764" r:id="rId34"/>
    <p:sldId id="765" r:id="rId35"/>
    <p:sldId id="76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0000"/>
    <a:srgbClr val="0066CC"/>
    <a:srgbClr val="FFFFCC"/>
    <a:srgbClr val="FF66CC"/>
    <a:srgbClr val="FF9900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08" autoAdjust="0"/>
    <p:restoredTop sz="71036" autoAdjust="0"/>
  </p:normalViewPr>
  <p:slideViewPr>
    <p:cSldViewPr>
      <p:cViewPr>
        <p:scale>
          <a:sx n="82" d="100"/>
          <a:sy n="82" d="100"/>
        </p:scale>
        <p:origin x="-108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>
        <c:manualLayout>
          <c:layoutTarget val="inner"/>
          <c:xMode val="edge"/>
          <c:yMode val="edge"/>
          <c:x val="8.559088672687197E-2"/>
          <c:y val="6.3819776729788724E-2"/>
          <c:w val="0.8976120378159036"/>
          <c:h val="0.83004953472602661"/>
        </c:manualLayout>
      </c:layout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Pre Red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es-AR"/>
                </a:p>
              </c:txPr>
            </c:dLbl>
            <c:dLbl>
              <c:idx val="2"/>
              <c:layout>
                <c:manualLayout>
                  <c:x val="1.6795752852857677E-3"/>
                  <c:y val="2.432679893804902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dLblPos val="outEnd"/>
            <c:showVal val="1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9.09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Red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es-AR"/>
                </a:p>
              </c:txPr>
            </c:dLbl>
            <c:dLbl>
              <c:idx val="2"/>
              <c:layout>
                <c:manualLayout>
                  <c:x val="-6.1588565200129259E-17"/>
                  <c:y val="2.4326798938049028E-2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24.5</c:v>
                </c:pt>
              </c:numCache>
            </c:numRef>
          </c:val>
        </c:ser>
        <c:axId val="122398976"/>
        <c:axId val="77340672"/>
      </c:barChart>
      <c:catAx>
        <c:axId val="122398976"/>
        <c:scaling>
          <c:orientation val="minMax"/>
        </c:scaling>
        <c:axPos val="b"/>
        <c:numFmt formatCode="General" sourceLinked="1"/>
        <c:tickLblPos val="nextTo"/>
        <c:crossAx val="77340672"/>
        <c:crosses val="autoZero"/>
        <c:auto val="1"/>
        <c:lblAlgn val="ctr"/>
        <c:lblOffset val="100"/>
      </c:catAx>
      <c:valAx>
        <c:axId val="77340672"/>
        <c:scaling>
          <c:orientation val="minMax"/>
          <c:max val="30"/>
        </c:scaling>
        <c:delete val="1"/>
        <c:axPos val="l"/>
        <c:numFmt formatCode="General" sourceLinked="1"/>
        <c:tickLblPos val="nextTo"/>
        <c:crossAx val="122398976"/>
        <c:crosses val="autoZero"/>
        <c:crossBetween val="between"/>
        <c:majorUnit val="30"/>
      </c:valAx>
    </c:plotArea>
    <c:legend>
      <c:legendPos val="r"/>
      <c:layout>
        <c:manualLayout>
          <c:xMode val="edge"/>
          <c:yMode val="edge"/>
          <c:x val="5.8107183030692539E-2"/>
          <c:y val="0.32237596278518788"/>
          <c:w val="0.17046423629394683"/>
          <c:h val="0.193943725372059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8D88916-F478-4F2E-96FF-B8A9E73CF5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FCD3-F13D-4B15-994E-7FEE266DEA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02D24-9042-47E6-9B42-667293F4CC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5DFF-1825-4730-B84D-B9DC41DAA1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A245-DA48-4B25-8167-812D8DDCBC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4845-80D9-48C3-B484-13D8764C76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20C8-1FD7-4458-BF62-F332B51DB4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3FF9-3F87-4F93-8F29-C03E48CA92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E8A9-7ECD-457A-AADB-D50A402DD6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E587-FECA-4691-A922-26AB7D4458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3866-6FB7-46B5-8BA6-7D2C3ACF6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3166-698D-4579-A231-C22EEA8BF9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BB94-8323-4E06-82ED-6D1ED5D843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ABA7-17B5-4395-AC46-33D6CBDA64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3B4A-C7E1-4772-A93D-FCACF91B85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2836-8B23-47B9-9C76-A9BB8AF8F7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99E1-5A84-4778-A66B-104F4978B1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E758-EC73-46EE-8B91-92DF1D5C23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6F9D-1F97-453D-B906-3B4518E036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17A4-273E-4772-830E-6C9B011DDB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A26B-5E23-4BC0-B9D3-1DD6F35B61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5F2C-22D5-4363-9151-D13C13ED09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DB03-9AAE-447F-AA68-DF942E7134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AD8B-0933-4CC8-868F-7911BC6692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9-8376-43AC-BD8C-859A4FB023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31325-1569-4B88-B70A-8454531FF4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D7074-B0D3-48CF-8238-6728713410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0" descr="Hospital centenario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36" name="Picture 10" descr="Hospital centenari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6821" r:id="rId1"/>
    <p:sldLayoutId id="2147486822" r:id="rId2"/>
    <p:sldLayoutId id="2147486823" r:id="rId3"/>
    <p:sldLayoutId id="2147486824" r:id="rId4"/>
    <p:sldLayoutId id="2147486825" r:id="rId5"/>
    <p:sldLayoutId id="2147486826" r:id="rId6"/>
    <p:sldLayoutId id="2147486827" r:id="rId7"/>
    <p:sldLayoutId id="2147486828" r:id="rId8"/>
    <p:sldLayoutId id="2147486829" r:id="rId9"/>
    <p:sldLayoutId id="2147486830" r:id="rId10"/>
    <p:sldLayoutId id="2147486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fld id="{B182A61F-3163-4EB2-9690-EAB3D42320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3" r:id="rId1"/>
    <p:sldLayoutId id="2147486834" r:id="rId2"/>
    <p:sldLayoutId id="2147486835" r:id="rId3"/>
    <p:sldLayoutId id="2147486836" r:id="rId4"/>
    <p:sldLayoutId id="2147486837" r:id="rId5"/>
    <p:sldLayoutId id="2147486838" r:id="rId6"/>
    <p:sldLayoutId id="2147486839" r:id="rId7"/>
    <p:sldLayoutId id="2147486840" r:id="rId8"/>
    <p:sldLayoutId id="2147486841" r:id="rId9"/>
    <p:sldLayoutId id="2147486842" r:id="rId10"/>
    <p:sldLayoutId id="2147486843" r:id="rId11"/>
    <p:sldLayoutId id="2147486844" r:id="rId12"/>
    <p:sldLayoutId id="21474868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F48A16-5519-4CBE-81EA-C06EDF9247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7" r:id="rId1"/>
    <p:sldLayoutId id="2147486848" r:id="rId2"/>
    <p:sldLayoutId id="2147486849" r:id="rId3"/>
    <p:sldLayoutId id="2147486850" r:id="rId4"/>
    <p:sldLayoutId id="2147486851" r:id="rId5"/>
    <p:sldLayoutId id="2147486852" r:id="rId6"/>
    <p:sldLayoutId id="2147486853" r:id="rId7"/>
    <p:sldLayoutId id="2147486854" r:id="rId8"/>
    <p:sldLayoutId id="2147486855" r:id="rId9"/>
    <p:sldLayoutId id="2147486856" r:id="rId10"/>
    <p:sldLayoutId id="2147486857" r:id="rId11"/>
    <p:sldLayoutId id="2147486858" r:id="rId12"/>
    <p:sldLayoutId id="21474868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1785926"/>
            <a:ext cx="914403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 DE HOSPITALES PUBLICOS DE ROSARIO</a:t>
            </a:r>
            <a:br>
              <a:rPr lang="es-ES" altLang="es-E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altLang="es-E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GRUPO GITMUPRO - IAM</a:t>
            </a:r>
            <a:r>
              <a:rPr lang="es-ES" altLang="es-ES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altLang="es-ES" sz="3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S" altLang="es-ES" sz="3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23850" y="2857496"/>
            <a:ext cx="8462963" cy="1254118"/>
          </a:xfrm>
          <a:prstGeom prst="rect">
            <a:avLst/>
          </a:prstGeom>
        </p:spPr>
        <p:txBody>
          <a:bodyPr>
            <a:no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rupo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ntegrado de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rabajo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</a:t>
            </a:r>
            <a:r>
              <a:rPr lang="es-E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nicipal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</a:t>
            </a:r>
            <a:r>
              <a:rPr lang="es-E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vincial</a:t>
            </a: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 el tratamiento del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IAM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580112" y="285728"/>
            <a:ext cx="2368753" cy="1105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6" name="5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367" y="285728"/>
            <a:ext cx="2385521" cy="11051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142976" y="5643578"/>
            <a:ext cx="6786610" cy="5714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Pedro Daniel Zangroniz</a:t>
            </a:r>
          </a:p>
          <a:p>
            <a:pPr algn="ctr" eaLnBrk="1" hangingPunct="1">
              <a:defRPr/>
            </a:pPr>
            <a:r>
              <a:rPr lang="es-ES" altLang="es-ES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www.hemodinamiahpc.com.ar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42976" y="485776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Arial" pitchFamily="34" charset="0"/>
                <a:cs typeface="Arial" pitchFamily="34" charset="0"/>
              </a:rPr>
              <a:t>42º Congreso Argentino de Cardiología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COMIENZOS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8596" y="1523607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En agosto de 2014 comenzamos reuniones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entre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el Servicio de Hemodinamia con los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jefes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de las UCO de la ciudad y sentamos la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bases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de trabajo.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Se convocó: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2000"/>
              <a:buFont typeface="Wingdings" pitchFamily="2" charset="2"/>
              <a:buChar char="§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Autoridades del S.I.E.S.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2000"/>
              <a:buFont typeface="Wingdings" pitchFamily="2" charset="2"/>
              <a:buChar char="§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Jefes de Guardia Externa de todos los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Hosp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de la ciudad que no tuviesen UCO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2000"/>
              <a:buFont typeface="Wingdings" pitchFamily="2" charset="2"/>
              <a:buChar char="§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Médico Coordinador entre Provincia y Municipalidad de Rosario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8" name="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2635"/>
            <a:ext cx="8215370" cy="65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214942" y="442913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</a:t>
            </a:r>
            <a:endParaRPr lang="es-AR" dirty="0"/>
          </a:p>
        </p:txBody>
      </p:sp>
      <p:sp>
        <p:nvSpPr>
          <p:cNvPr id="10" name="9 Elipse"/>
          <p:cNvSpPr/>
          <p:nvPr/>
        </p:nvSpPr>
        <p:spPr bwMode="auto">
          <a:xfrm>
            <a:off x="2643174" y="357166"/>
            <a:ext cx="285752" cy="2857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6000760" y="6429396"/>
            <a:ext cx="214314" cy="2143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15074" y="6407371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V.G.G</a:t>
            </a:r>
            <a:endParaRPr lang="es-AR" sz="1400" b="1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4286248" y="3286124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2928926" y="35716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071934" y="392906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500694" y="4429132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4929190" y="6215082"/>
            <a:ext cx="1285884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6215074" y="6357958"/>
            <a:ext cx="714380" cy="35719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3214678" y="107154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2285984" y="3714752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928794" y="4143380"/>
            <a:ext cx="214314" cy="2143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28662" y="4429132"/>
            <a:ext cx="2000264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200" dirty="0" smtClean="0">
                <a:latin typeface="Arial Black" pitchFamily="34" charset="0"/>
                <a:cs typeface="Arial" pitchFamily="34" charset="0"/>
              </a:rPr>
              <a:t>Policlínico S. Martín</a:t>
            </a:r>
            <a:endParaRPr lang="es-AR" sz="12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357818" y="1428736"/>
            <a:ext cx="3214710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 Black" pitchFamily="34" charset="0"/>
              </a:rPr>
              <a:t>50 Centros de Salud Municipales</a:t>
            </a:r>
            <a:endParaRPr lang="es-AR" sz="1200" dirty="0">
              <a:latin typeface="Arial Black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57818" y="2071678"/>
            <a:ext cx="3214710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 Black" pitchFamily="34" charset="0"/>
              </a:rPr>
              <a:t>50 Centros de Salud Provinciales</a:t>
            </a:r>
            <a:endParaRPr lang="es-AR" sz="1200" dirty="0">
              <a:latin typeface="Arial Black" pitchFamily="34" charset="0"/>
            </a:endParaRPr>
          </a:p>
        </p:txBody>
      </p:sp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14422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6215082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732" y="3286124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28 CuadroTexto"/>
          <p:cNvSpPr txBox="1"/>
          <p:nvPr/>
        </p:nvSpPr>
        <p:spPr>
          <a:xfrm>
            <a:off x="5072066" y="285728"/>
            <a:ext cx="3643338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Arial Black" pitchFamily="34" charset="0"/>
              </a:rPr>
              <a:t>HOSPITALES PUBLICOS DE ROSARIO</a:t>
            </a:r>
            <a:endParaRPr lang="es-A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357158" y="1142984"/>
            <a:ext cx="850112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600" dirty="0" smtClean="0">
                <a:latin typeface="Arial" charset="0"/>
                <a:cs typeface="Arial" charset="0"/>
              </a:rPr>
              <a:t>A partir de septiembre de 2014 se </a:t>
            </a:r>
            <a:r>
              <a:rPr lang="es-ES" altLang="es-ES" sz="2600" dirty="0">
                <a:latin typeface="Arial" charset="0"/>
                <a:cs typeface="Arial" charset="0"/>
              </a:rPr>
              <a:t>creó un Grupo de Trabajo (</a:t>
            </a:r>
            <a:r>
              <a:rPr lang="es-ES" altLang="es-E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es-ES" altLang="es-ES" sz="2600" dirty="0" smtClean="0">
                <a:latin typeface="Arial" charset="0"/>
                <a:cs typeface="Arial" charset="0"/>
              </a:rPr>
              <a:t>I</a:t>
            </a:r>
            <a:r>
              <a:rPr lang="es-ES" altLang="es-E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s-ES" altLang="es-ES" sz="2600" dirty="0" smtClean="0">
                <a:latin typeface="Arial" charset="0"/>
                <a:cs typeface="Arial" charset="0"/>
              </a:rPr>
              <a:t>MU</a:t>
            </a:r>
            <a:r>
              <a:rPr lang="es-ES" altLang="es-ES" sz="2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</a:t>
            </a:r>
            <a:r>
              <a:rPr lang="es-ES" altLang="es-ES" sz="2600" dirty="0" smtClean="0">
                <a:latin typeface="Arial" charset="0"/>
                <a:cs typeface="Arial" charset="0"/>
              </a:rPr>
              <a:t>-IAM): Grupo integrado de trabajo Municipal y Provincial para mejorar el tratamiento del IAM.</a:t>
            </a: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600" dirty="0" smtClean="0">
                <a:latin typeface="Arial" charset="0"/>
                <a:cs typeface="Arial" charset="0"/>
              </a:rPr>
              <a:t>Se </a:t>
            </a:r>
            <a:r>
              <a:rPr lang="es-ES" altLang="es-ES" sz="2600" dirty="0">
                <a:latin typeface="Arial" charset="0"/>
                <a:cs typeface="Arial" charset="0"/>
              </a:rPr>
              <a:t>realizaron reuniones </a:t>
            </a:r>
            <a:r>
              <a:rPr lang="es-ES" altLang="es-ES" sz="2600" dirty="0" smtClean="0">
                <a:latin typeface="Arial" charset="0"/>
                <a:cs typeface="Arial" charset="0"/>
              </a:rPr>
              <a:t>mensuales.</a:t>
            </a: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600" dirty="0" smtClean="0">
                <a:latin typeface="Arial" charset="0"/>
                <a:cs typeface="Arial" charset="0"/>
              </a:rPr>
              <a:t>Se </a:t>
            </a:r>
            <a:r>
              <a:rPr lang="es-ES" altLang="es-ES" sz="2600" dirty="0">
                <a:latin typeface="Arial" charset="0"/>
                <a:cs typeface="Arial" charset="0"/>
              </a:rPr>
              <a:t>reforzó </a:t>
            </a:r>
            <a:r>
              <a:rPr lang="es-ES" altLang="es-ES" sz="2600" dirty="0" smtClean="0">
                <a:latin typeface="Arial" charset="0"/>
                <a:cs typeface="Arial" charset="0"/>
              </a:rPr>
              <a:t>en su aplicación el </a:t>
            </a:r>
            <a:r>
              <a:rPr lang="es-ES" altLang="es-ES" sz="2600" dirty="0">
                <a:latin typeface="Arial" charset="0"/>
                <a:cs typeface="Arial" charset="0"/>
              </a:rPr>
              <a:t>concepto de “Código Infarto = Código Rojo”. </a:t>
            </a:r>
            <a:endParaRPr lang="es-ES" altLang="es-ES" sz="2600" dirty="0" smtClean="0">
              <a:latin typeface="Arial" charset="0"/>
              <a:cs typeface="Arial" charset="0"/>
            </a:endParaRPr>
          </a:p>
          <a:p>
            <a:pPr marL="342900" indent="-342900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600" dirty="0" smtClean="0">
                <a:latin typeface="Arial" charset="0"/>
                <a:cs typeface="Arial" charset="0"/>
              </a:rPr>
              <a:t>Los pacientes no debían pasar más por la U.C.O., sin excepciones. </a:t>
            </a: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600" dirty="0" smtClean="0">
                <a:latin typeface="Arial" charset="0"/>
                <a:cs typeface="Arial" charset="0"/>
              </a:rPr>
              <a:t>Se </a:t>
            </a:r>
            <a:r>
              <a:rPr lang="es-ES" altLang="es-ES" sz="2600" dirty="0">
                <a:latin typeface="Arial" charset="0"/>
                <a:cs typeface="Arial" charset="0"/>
              </a:rPr>
              <a:t>redactó un </a:t>
            </a:r>
            <a:r>
              <a:rPr lang="es-ES" altLang="es-ES" sz="2600" dirty="0" smtClean="0">
                <a:latin typeface="Arial" charset="0"/>
                <a:cs typeface="Arial" charset="0"/>
              </a:rPr>
              <a:t>protocolo de trabajo. </a:t>
            </a:r>
            <a:endParaRPr lang="es-ES" altLang="es-ES" sz="2600" dirty="0">
              <a:latin typeface="Arial" charset="0"/>
              <a:cs typeface="Arial" charset="0"/>
            </a:endParaRP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2875" y="6309320"/>
            <a:ext cx="8893175" cy="476250"/>
          </a:xfrm>
          <a:prstGeom prst="rect">
            <a:avLst/>
          </a:prstGeom>
          <a:solidFill>
            <a:srgbClr val="000099">
              <a:alpha val="5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</a:endParaRPr>
          </a:p>
        </p:txBody>
      </p:sp>
      <p:sp>
        <p:nvSpPr>
          <p:cNvPr id="19463" name="9 Título"/>
          <p:cNvSpPr>
            <a:spLocks noGrp="1"/>
          </p:cNvSpPr>
          <p:nvPr>
            <p:ph type="ctrTitle"/>
          </p:nvPr>
        </p:nvSpPr>
        <p:spPr>
          <a:xfrm>
            <a:off x="642910" y="-24"/>
            <a:ext cx="7772400" cy="1000132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chemeClr val="bg1"/>
                </a:solidFill>
              </a:rPr>
              <a:t>Tratamiento del IAM en Rosario </a:t>
            </a:r>
            <a:endParaRPr lang="es-AR" sz="3200" dirty="0" smtClean="0">
              <a:solidFill>
                <a:srgbClr val="FF0000"/>
              </a:solidFill>
            </a:endParaRPr>
          </a:p>
        </p:txBody>
      </p:sp>
      <p:pic>
        <p:nvPicPr>
          <p:cNvPr id="1946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268" y="6324655"/>
            <a:ext cx="861864" cy="4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868" y="6333442"/>
            <a:ext cx="8618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362343" y="857232"/>
            <a:ext cx="445423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rgbClr val="FFFF00"/>
                </a:solidFill>
                <a:latin typeface="+mn-lt"/>
              </a:rPr>
              <a:t>Primer contacto médico</a:t>
            </a:r>
            <a:endParaRPr lang="es-AR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43050"/>
            <a:ext cx="8318937" cy="457203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929586" y="2202412"/>
            <a:ext cx="7143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800" b="1" dirty="0" smtClean="0"/>
              <a:t>21 p</a:t>
            </a:r>
            <a:endParaRPr lang="es-A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71406" y="1857364"/>
            <a:ext cx="885831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</a:pPr>
            <a:r>
              <a:rPr lang="es-ES" altLang="es-ES" sz="2600" dirty="0" smtClean="0">
                <a:latin typeface="Arial" charset="0"/>
                <a:cs typeface="Arial" charset="0"/>
              </a:rPr>
              <a:t>   Realizamos JORNADAS DE CAPACITACION dirigidas al </a:t>
            </a:r>
            <a:r>
              <a:rPr lang="es-ES" altLang="es-ES" sz="2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Primer Contacto Médico </a:t>
            </a:r>
            <a:r>
              <a:rPr lang="es-ES" altLang="es-ES" sz="2600" dirty="0" smtClean="0">
                <a:latin typeface="Arial" charset="0"/>
                <a:cs typeface="Arial" charset="0"/>
              </a:rPr>
              <a:t>(actual y futuro)</a:t>
            </a:r>
          </a:p>
          <a:p>
            <a:pPr marL="800100" lvl="1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Alumnos de Pregrado de la </a:t>
            </a:r>
            <a:r>
              <a:rPr lang="es-ES" altLang="es-ES" dirty="0" err="1" smtClean="0">
                <a:latin typeface="Arial" charset="0"/>
                <a:cs typeface="Arial" charset="0"/>
              </a:rPr>
              <a:t>Fac</a:t>
            </a:r>
            <a:r>
              <a:rPr lang="es-ES" altLang="es-ES" dirty="0" smtClean="0">
                <a:latin typeface="Arial" charset="0"/>
                <a:cs typeface="Arial" charset="0"/>
              </a:rPr>
              <a:t>. </a:t>
            </a:r>
            <a:r>
              <a:rPr lang="es-ES" altLang="es-ES" dirty="0" err="1" smtClean="0">
                <a:latin typeface="Arial" charset="0"/>
                <a:cs typeface="Arial" charset="0"/>
              </a:rPr>
              <a:t>Cs.</a:t>
            </a:r>
            <a:r>
              <a:rPr lang="es-ES" altLang="es-ES" dirty="0" smtClean="0">
                <a:latin typeface="Arial" charset="0"/>
                <a:cs typeface="Arial" charset="0"/>
              </a:rPr>
              <a:t> Ms. de la U.N.R.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Alumnos de P.F.O.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Médicos del </a:t>
            </a:r>
            <a:r>
              <a:rPr lang="es-ES" altLang="es-ES" dirty="0" err="1" smtClean="0">
                <a:latin typeface="Arial" charset="0"/>
                <a:cs typeface="Arial" charset="0"/>
              </a:rPr>
              <a:t>Premedicato</a:t>
            </a:r>
            <a:r>
              <a:rPr lang="es-ES" altLang="es-ES" dirty="0" smtClean="0">
                <a:latin typeface="Arial" charset="0"/>
                <a:cs typeface="Arial" charset="0"/>
              </a:rPr>
              <a:t> y </a:t>
            </a:r>
            <a:r>
              <a:rPr lang="es-ES" altLang="es-ES" dirty="0" err="1" smtClean="0">
                <a:latin typeface="Arial" charset="0"/>
                <a:cs typeface="Arial" charset="0"/>
              </a:rPr>
              <a:t>Medicato</a:t>
            </a:r>
            <a:endParaRPr lang="es-ES" altLang="es-ES" dirty="0" smtClean="0">
              <a:latin typeface="Arial" charset="0"/>
              <a:cs typeface="Arial" charset="0"/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Médicos del S.I.E.S.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Médicos de guardia de los Hospitales sin UCO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Médicos de guardia de los Hospitales con UCO</a:t>
            </a: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9 CuadroTexto"/>
          <p:cNvSpPr txBox="1"/>
          <p:nvPr/>
        </p:nvSpPr>
        <p:spPr>
          <a:xfrm>
            <a:off x="571472" y="612049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“Todas las capacitaciones fueron en terreno”</a:t>
            </a:r>
            <a:endParaRPr lang="es-AR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1142984"/>
            <a:ext cx="81439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 Nº 1: CAPACITACION DEL P.C.M.</a:t>
            </a:r>
            <a:endParaRPr lang="es-A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214282" y="1526996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sz="2600" dirty="0" smtClean="0">
                <a:latin typeface="Arial" charset="0"/>
                <a:cs typeface="Arial" charset="0"/>
              </a:rPr>
              <a:t>Se </a:t>
            </a:r>
            <a:r>
              <a:rPr lang="es-ES" altLang="es-ES" sz="2600" dirty="0">
                <a:latin typeface="Arial" charset="0"/>
                <a:cs typeface="Arial" charset="0"/>
              </a:rPr>
              <a:t>adoptó el compromiso de disponibilidad de camas permanentes</a:t>
            </a:r>
            <a:r>
              <a:rPr lang="es-ES" altLang="es-ES" sz="2600" dirty="0" smtClean="0">
                <a:latin typeface="Arial" charset="0"/>
                <a:cs typeface="Arial" charset="0"/>
              </a:rPr>
              <a:t>.</a:t>
            </a: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600" dirty="0" smtClean="0">
                <a:latin typeface="Arial" charset="0"/>
                <a:cs typeface="Arial" charset="0"/>
              </a:rPr>
              <a:t>Cama de U.C.O. transitoria (6 hs.) en la Sala de Recuperación del Servicio de Hemodinamia hasta tanto se consiguiera una cama.</a:t>
            </a:r>
            <a:endParaRPr lang="es-ES" altLang="es-ES" sz="2600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600" dirty="0" smtClean="0">
                <a:latin typeface="Arial" charset="0"/>
                <a:cs typeface="Arial" charset="0"/>
              </a:rPr>
              <a:t>Se decidió el retorno </a:t>
            </a:r>
            <a:r>
              <a:rPr lang="es-ES" altLang="es-ES" sz="2600" dirty="0">
                <a:latin typeface="Arial" charset="0"/>
                <a:cs typeface="Arial" charset="0"/>
              </a:rPr>
              <a:t>de los pacientes a los hospitales con UCO </a:t>
            </a:r>
            <a:r>
              <a:rPr lang="es-ES" altLang="es-ES" sz="2600" dirty="0" smtClean="0">
                <a:latin typeface="Arial" charset="0"/>
                <a:cs typeface="Arial" charset="0"/>
              </a:rPr>
              <a:t>entre </a:t>
            </a:r>
            <a:r>
              <a:rPr lang="es-ES" altLang="es-ES" sz="2600" dirty="0">
                <a:latin typeface="Arial" charset="0"/>
                <a:cs typeface="Arial" charset="0"/>
              </a:rPr>
              <a:t>6 hs y 24 hs post </a:t>
            </a:r>
            <a:r>
              <a:rPr lang="es-ES" altLang="es-ES" sz="2600" dirty="0" smtClean="0">
                <a:latin typeface="Arial" charset="0"/>
                <a:cs typeface="Arial" charset="0"/>
              </a:rPr>
              <a:t>ICPP </a:t>
            </a:r>
            <a:r>
              <a:rPr lang="es-ES" altLang="es-ES" sz="2600" dirty="0">
                <a:latin typeface="Arial" charset="0"/>
                <a:cs typeface="Arial" charset="0"/>
              </a:rPr>
              <a:t>según disponibilidad de camas en nuestro centro. </a:t>
            </a: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sz="2600" dirty="0">
                <a:latin typeface="Arial" charset="0"/>
                <a:cs typeface="Arial" charset="0"/>
              </a:rPr>
              <a:t>Se registraron todos los datos en una base de </a:t>
            </a:r>
            <a:r>
              <a:rPr lang="es-ES" altLang="es-ES" sz="2600" dirty="0" smtClean="0">
                <a:latin typeface="Arial" charset="0"/>
                <a:cs typeface="Arial" charset="0"/>
              </a:rPr>
              <a:t>datos prospectiva.</a:t>
            </a:r>
            <a:endParaRPr lang="es-ES" altLang="es-ES" sz="2600" dirty="0">
              <a:latin typeface="Arial" charset="0"/>
              <a:cs typeface="Arial" charset="0"/>
            </a:endParaRP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1 Gráfico"/>
          <p:cNvGraphicFramePr>
            <a:graphicFrameLocks/>
          </p:cNvGraphicFramePr>
          <p:nvPr/>
        </p:nvGraphicFramePr>
        <p:xfrm>
          <a:off x="928662" y="2222520"/>
          <a:ext cx="6859613" cy="4635504"/>
        </p:xfrm>
        <a:graphic>
          <a:graphicData uri="http://schemas.openxmlformats.org/presentationml/2006/ole">
            <p:oleObj spid="_x0000_s22530" r:id="rId3" imgW="6096528" imgH="4060288" progId="Excel.Sheet.8">
              <p:embed/>
            </p:oleObj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701919" y="4243396"/>
            <a:ext cx="1012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+mn-lt"/>
              </a:rPr>
              <a:t>66 p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643570" y="2243132"/>
            <a:ext cx="1009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+mn-lt"/>
              </a:rPr>
              <a:t>165 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57422" y="5500702"/>
            <a:ext cx="1571625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>
                <a:solidFill>
                  <a:schemeClr val="bg1"/>
                </a:solidFill>
              </a:rPr>
              <a:t>1º de nov 2013  –</a:t>
            </a:r>
          </a:p>
          <a:p>
            <a:pPr algn="ctr">
              <a:defRPr/>
            </a:pPr>
            <a:r>
              <a:rPr lang="es-ES" sz="1200" dirty="0">
                <a:solidFill>
                  <a:schemeClr val="bg1"/>
                </a:solidFill>
              </a:rPr>
              <a:t> 31 octubre 2014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86380" y="5500702"/>
            <a:ext cx="1571625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>
                <a:solidFill>
                  <a:schemeClr val="bg1"/>
                </a:solidFill>
              </a:rPr>
              <a:t>1º de nov 2014  – </a:t>
            </a:r>
          </a:p>
          <a:p>
            <a:pPr algn="ctr">
              <a:defRPr/>
            </a:pPr>
            <a:r>
              <a:rPr lang="es-ES" sz="1200" dirty="0">
                <a:solidFill>
                  <a:schemeClr val="bg1"/>
                </a:solidFill>
              </a:rPr>
              <a:t>31 octubre 2015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8625" y="106520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8" name="7 Flecha arriba"/>
          <p:cNvSpPr/>
          <p:nvPr/>
        </p:nvSpPr>
        <p:spPr>
          <a:xfrm>
            <a:off x="4500562" y="2928934"/>
            <a:ext cx="477840" cy="18335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000924" y="3312383"/>
            <a:ext cx="2143108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latin typeface="+mn-lt"/>
              </a:rPr>
              <a:t>INCREMENTO</a:t>
            </a:r>
          </a:p>
          <a:p>
            <a:pPr algn="ctr">
              <a:defRPr/>
            </a:pPr>
            <a:r>
              <a:rPr lang="es-ES" dirty="0">
                <a:latin typeface="+mn-lt"/>
              </a:rPr>
              <a:t> DEL </a:t>
            </a:r>
            <a:r>
              <a:rPr lang="es-ES" dirty="0" smtClean="0">
                <a:latin typeface="+mn-lt"/>
              </a:rPr>
              <a:t>150 %</a:t>
            </a:r>
            <a:endParaRPr lang="es-ES" dirty="0">
              <a:latin typeface="+mn-lt"/>
            </a:endParaRPr>
          </a:p>
        </p:txBody>
      </p:sp>
      <p:sp>
        <p:nvSpPr>
          <p:cNvPr id="22538" name="12 CuadroTexto"/>
          <p:cNvSpPr txBox="1">
            <a:spLocks noChangeArrowheads="1"/>
          </p:cNvSpPr>
          <p:nvPr/>
        </p:nvSpPr>
        <p:spPr bwMode="auto">
          <a:xfrm>
            <a:off x="2500298" y="4538673"/>
            <a:ext cx="3500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dirty="0"/>
              <a:t>--------------------------</a:t>
            </a:r>
          </a:p>
        </p:txBody>
      </p:sp>
      <p:pic>
        <p:nvPicPr>
          <p:cNvPr id="12" name="Picture 4" descr="H:\TARJETA PERSONAL\LOGO GITMUPRO IAM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2540" name="12 CuadroTexto"/>
          <p:cNvSpPr txBox="1">
            <a:spLocks noChangeArrowheads="1"/>
          </p:cNvSpPr>
          <p:nvPr/>
        </p:nvSpPr>
        <p:spPr bwMode="auto">
          <a:xfrm>
            <a:off x="928662" y="1752889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 smtClean="0">
                <a:latin typeface="Arial" charset="0"/>
                <a:cs typeface="Arial" charset="0"/>
              </a:rPr>
              <a:t>Nº </a:t>
            </a:r>
            <a:r>
              <a:rPr lang="es-ES" altLang="es-ES" dirty="0">
                <a:latin typeface="Arial" charset="0"/>
                <a:cs typeface="Arial" charset="0"/>
              </a:rPr>
              <a:t>de pacientes con </a:t>
            </a:r>
            <a:r>
              <a:rPr lang="es-ES" altLang="es-ES" dirty="0" smtClean="0">
                <a:latin typeface="Arial" charset="0"/>
                <a:cs typeface="Arial" charset="0"/>
              </a:rPr>
              <a:t>IAMCEST tratados con ICPP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H:\TARJETA PERSONAL\LOGO HEMODINAMIA CENTENARI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225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1357290" y="3487167"/>
            <a:ext cx="63579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3200" dirty="0">
                <a:latin typeface="Arial" charset="0"/>
                <a:cs typeface="Arial" charset="0"/>
              </a:rPr>
              <a:t>TIEMPOS DE ACTUACIÓN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106520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785938" y="5229225"/>
            <a:ext cx="6000750" cy="700088"/>
          </a:xfrm>
          <a:prstGeom prst="rightArrow">
            <a:avLst>
              <a:gd name="adj1" fmla="val 50000"/>
              <a:gd name="adj2" fmla="val 27480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924050" y="2998788"/>
            <a:ext cx="1860550" cy="1223962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929058" y="2998332"/>
            <a:ext cx="3678237" cy="125253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930650" y="4294188"/>
            <a:ext cx="1085850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785786" y="1568223"/>
            <a:ext cx="2071702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INICIO DE SÍNTOMAS</a:t>
            </a: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071813" y="1568223"/>
            <a:ext cx="1584325" cy="461665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PCM</a:t>
            </a:r>
          </a:p>
        </p:txBody>
      </p:sp>
      <p:sp>
        <p:nvSpPr>
          <p:cNvPr id="8" name="16 CuadroTexto"/>
          <p:cNvSpPr txBox="1">
            <a:spLocks noChangeArrowheads="1"/>
          </p:cNvSpPr>
          <p:nvPr/>
        </p:nvSpPr>
        <p:spPr bwMode="auto">
          <a:xfrm>
            <a:off x="1643063" y="3143250"/>
            <a:ext cx="2428875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TIEMPO </a:t>
            </a:r>
          </a:p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PACIENTE</a:t>
            </a:r>
          </a:p>
        </p:txBody>
      </p:sp>
      <p:sp>
        <p:nvSpPr>
          <p:cNvPr id="9" name="17 CuadroTexto"/>
          <p:cNvSpPr txBox="1">
            <a:spLocks noChangeArrowheads="1"/>
          </p:cNvSpPr>
          <p:nvPr/>
        </p:nvSpPr>
        <p:spPr bwMode="auto">
          <a:xfrm>
            <a:off x="4286250" y="3143248"/>
            <a:ext cx="2928938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10" name="18 CuadroTexto"/>
          <p:cNvSpPr txBox="1">
            <a:spLocks noChangeArrowheads="1"/>
          </p:cNvSpPr>
          <p:nvPr/>
        </p:nvSpPr>
        <p:spPr bwMode="auto">
          <a:xfrm>
            <a:off x="3775075" y="4429125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Activación</a:t>
            </a:r>
          </a:p>
        </p:txBody>
      </p:sp>
      <p:sp>
        <p:nvSpPr>
          <p:cNvPr id="11" name="21 CuadroTexto"/>
          <p:cNvSpPr txBox="1">
            <a:spLocks noChangeArrowheads="1"/>
          </p:cNvSpPr>
          <p:nvPr/>
        </p:nvSpPr>
        <p:spPr bwMode="auto">
          <a:xfrm>
            <a:off x="2232025" y="5357813"/>
            <a:ext cx="481647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230938" y="4294188"/>
            <a:ext cx="1311275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011738" y="4294188"/>
            <a:ext cx="1228725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8 CuadroTexto"/>
          <p:cNvSpPr txBox="1">
            <a:spLocks noChangeArrowheads="1"/>
          </p:cNvSpPr>
          <p:nvPr/>
        </p:nvSpPr>
        <p:spPr bwMode="auto">
          <a:xfrm>
            <a:off x="4940300" y="4405313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Traslado</a:t>
            </a:r>
          </a:p>
        </p:txBody>
      </p:sp>
      <p:sp>
        <p:nvSpPr>
          <p:cNvPr id="15" name="18 CuadroTexto"/>
          <p:cNvSpPr txBox="1">
            <a:spLocks noChangeArrowheads="1"/>
          </p:cNvSpPr>
          <p:nvPr/>
        </p:nvSpPr>
        <p:spPr bwMode="auto">
          <a:xfrm>
            <a:off x="6156325" y="4405313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Procedimiento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553325" y="2143125"/>
            <a:ext cx="161925" cy="30718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6715140" y="1630908"/>
            <a:ext cx="1798666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REPERFUSIÓN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766888" y="2214563"/>
            <a:ext cx="161925" cy="30003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767138" y="2214563"/>
            <a:ext cx="161925" cy="30003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357188" y="6072188"/>
            <a:ext cx="8358187" cy="5540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 de activación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el 1º Contacto Médico y el llamado a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ES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traslado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el llamado a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el ingreso del p a sala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Procedimiento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la llegada del p a sala de </a:t>
            </a:r>
            <a:r>
              <a:rPr lang="es-E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el pasaje de la cuerda.  Los tiempos se calcularon en medianas y se compararon mediante la prueba de rangos de Mann-Whitney. </a:t>
            </a:r>
          </a:p>
        </p:txBody>
      </p:sp>
      <p:sp>
        <p:nvSpPr>
          <p:cNvPr id="30744" name="21 CuadroTexto"/>
          <p:cNvSpPr txBox="1">
            <a:spLocks noChangeArrowheads="1"/>
          </p:cNvSpPr>
          <p:nvPr/>
        </p:nvSpPr>
        <p:spPr bwMode="auto">
          <a:xfrm>
            <a:off x="1785918" y="928670"/>
            <a:ext cx="5572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3200" dirty="0">
                <a:latin typeface="Arial" charset="0"/>
                <a:cs typeface="Arial" charset="0"/>
              </a:rPr>
              <a:t>TIEMPOS DE ACTUACIÓN</a:t>
            </a:r>
          </a:p>
        </p:txBody>
      </p:sp>
      <p:pic>
        <p:nvPicPr>
          <p:cNvPr id="24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25" name="24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1 Gráfico"/>
          <p:cNvGraphicFramePr>
            <a:graphicFrameLocks/>
          </p:cNvGraphicFramePr>
          <p:nvPr/>
        </p:nvGraphicFramePr>
        <p:xfrm>
          <a:off x="857250" y="1643063"/>
          <a:ext cx="7661275" cy="4278312"/>
        </p:xfrm>
        <a:graphic>
          <a:graphicData uri="http://schemas.openxmlformats.org/presentationml/2006/ole">
            <p:oleObj spid="_x0000_s31746" r:id="rId3" imgW="7663336" imgH="4273666" progId="Excel.Sheet.8">
              <p:embed/>
            </p:oleObj>
          </a:graphicData>
        </a:graphic>
      </p:graphicFrame>
      <p:sp>
        <p:nvSpPr>
          <p:cNvPr id="31747" name="2 CuadroTexto"/>
          <p:cNvSpPr txBox="1">
            <a:spLocks noChangeArrowheads="1"/>
          </p:cNvSpPr>
          <p:nvPr/>
        </p:nvSpPr>
        <p:spPr bwMode="auto">
          <a:xfrm>
            <a:off x="2627313" y="1285860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TIEMPOS DE ACTUACIÓN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1749" name="1 Rectángulo"/>
          <p:cNvSpPr>
            <a:spLocks noChangeArrowheads="1"/>
          </p:cNvSpPr>
          <p:nvPr/>
        </p:nvSpPr>
        <p:spPr bwMode="auto">
          <a:xfrm>
            <a:off x="1935163" y="2420938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ns</a:t>
            </a:r>
            <a:endParaRPr lang="es-ES" altLang="es-ES" sz="1200" b="0"/>
          </a:p>
        </p:txBody>
      </p:sp>
      <p:sp>
        <p:nvSpPr>
          <p:cNvPr id="31750" name="1 Rectángulo"/>
          <p:cNvSpPr>
            <a:spLocks noChangeArrowheads="1"/>
          </p:cNvSpPr>
          <p:nvPr/>
        </p:nvSpPr>
        <p:spPr bwMode="auto">
          <a:xfrm>
            <a:off x="7292975" y="4076700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ns</a:t>
            </a:r>
            <a:endParaRPr lang="es-ES" altLang="es-ES" sz="1200" b="0"/>
          </a:p>
        </p:txBody>
      </p:sp>
      <p:sp>
        <p:nvSpPr>
          <p:cNvPr id="31751" name="1 Rectángulo"/>
          <p:cNvSpPr>
            <a:spLocks noChangeArrowheads="1"/>
          </p:cNvSpPr>
          <p:nvPr/>
        </p:nvSpPr>
        <p:spPr bwMode="auto">
          <a:xfrm>
            <a:off x="5864225" y="3883025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ns</a:t>
            </a:r>
            <a:endParaRPr lang="es-ES" altLang="es-ES" sz="1200" b="0"/>
          </a:p>
        </p:txBody>
      </p:sp>
      <p:sp>
        <p:nvSpPr>
          <p:cNvPr id="31752" name="1 Rectángulo"/>
          <p:cNvSpPr>
            <a:spLocks noChangeArrowheads="1"/>
          </p:cNvSpPr>
          <p:nvPr/>
        </p:nvSpPr>
        <p:spPr bwMode="auto">
          <a:xfrm>
            <a:off x="3714750" y="2428875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0.001</a:t>
            </a:r>
            <a:endParaRPr lang="es-ES" altLang="es-ES" sz="1200" b="0"/>
          </a:p>
        </p:txBody>
      </p:sp>
      <p:sp>
        <p:nvSpPr>
          <p:cNvPr id="9" name="8 Rectángulo"/>
          <p:cNvSpPr/>
          <p:nvPr/>
        </p:nvSpPr>
        <p:spPr>
          <a:xfrm>
            <a:off x="1142976" y="5429250"/>
            <a:ext cx="1928825" cy="436563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16 CuadroTexto"/>
          <p:cNvSpPr txBox="1">
            <a:spLocks noChangeArrowheads="1"/>
          </p:cNvSpPr>
          <p:nvPr/>
        </p:nvSpPr>
        <p:spPr bwMode="auto">
          <a:xfrm>
            <a:off x="928688" y="5437188"/>
            <a:ext cx="2428875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chemeClr val="bg1"/>
                </a:solidFill>
                <a:latin typeface="+mn-lt"/>
              </a:rPr>
              <a:t>TIEMPO PACIENTE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71875" y="1857375"/>
            <a:ext cx="46038" cy="3500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143375" y="5357813"/>
            <a:ext cx="1357313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8 CuadroTexto"/>
          <p:cNvSpPr txBox="1">
            <a:spLocks noChangeArrowheads="1"/>
          </p:cNvSpPr>
          <p:nvPr/>
        </p:nvSpPr>
        <p:spPr bwMode="auto">
          <a:xfrm>
            <a:off x="4132263" y="5405438"/>
            <a:ext cx="14398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Activación</a:t>
            </a:r>
          </a:p>
        </p:txBody>
      </p:sp>
      <p:sp>
        <p:nvSpPr>
          <p:cNvPr id="14" name="18 CuadroTexto"/>
          <p:cNvSpPr txBox="1">
            <a:spLocks noChangeArrowheads="1"/>
          </p:cNvSpPr>
          <p:nvPr/>
        </p:nvSpPr>
        <p:spPr bwMode="auto">
          <a:xfrm>
            <a:off x="5489575" y="5405438"/>
            <a:ext cx="143986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4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400" i="1" dirty="0" smtClean="0">
                <a:solidFill>
                  <a:schemeClr val="bg1"/>
                </a:solidFill>
                <a:latin typeface="+mn-lt"/>
              </a:rPr>
              <a:t>Traslado</a:t>
            </a:r>
          </a:p>
        </p:txBody>
      </p:sp>
      <p:sp>
        <p:nvSpPr>
          <p:cNvPr id="16" name="16 CuadroTexto"/>
          <p:cNvSpPr txBox="1">
            <a:spLocks noChangeArrowheads="1"/>
          </p:cNvSpPr>
          <p:nvPr/>
        </p:nvSpPr>
        <p:spPr bwMode="auto">
          <a:xfrm>
            <a:off x="5000625" y="5929313"/>
            <a:ext cx="24288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4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357313" y="6286500"/>
            <a:ext cx="6929437" cy="42862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2928938" y="6286520"/>
            <a:ext cx="43576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19" name="18 Flecha abajo"/>
          <p:cNvSpPr/>
          <p:nvPr/>
        </p:nvSpPr>
        <p:spPr>
          <a:xfrm>
            <a:off x="5000628" y="1857364"/>
            <a:ext cx="285750" cy="10715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 Rectángulo"/>
          <p:cNvSpPr>
            <a:spLocks noChangeArrowheads="1"/>
          </p:cNvSpPr>
          <p:nvPr/>
        </p:nvSpPr>
        <p:spPr bwMode="auto">
          <a:xfrm>
            <a:off x="5357818" y="1857365"/>
            <a:ext cx="1500198" cy="1015663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2000" dirty="0"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2000" dirty="0">
                <a:latin typeface="Arial" charset="0"/>
                <a:cs typeface="Calibri" pitchFamily="34" charset="0"/>
              </a:rPr>
              <a:t>   56 min.</a:t>
            </a:r>
          </a:p>
          <a:p>
            <a:r>
              <a:rPr lang="es-AR" altLang="es-ES" sz="2000" dirty="0">
                <a:latin typeface="Arial" charset="0"/>
                <a:cs typeface="Calibri" pitchFamily="34" charset="0"/>
              </a:rPr>
              <a:t>   (32,9</a:t>
            </a:r>
            <a:r>
              <a:rPr lang="es-AR" altLang="es-ES" sz="2000" dirty="0" smtClean="0">
                <a:latin typeface="Arial" charset="0"/>
                <a:cs typeface="Calibri" pitchFamily="34" charset="0"/>
              </a:rPr>
              <a:t>%)</a:t>
            </a:r>
            <a:endParaRPr lang="es-ES" altLang="es-ES" sz="2000" dirty="0"/>
          </a:p>
        </p:txBody>
      </p:sp>
      <p:pic>
        <p:nvPicPr>
          <p:cNvPr id="22" name="Picture 4" descr="H:\TARJETA PERSONAL\LOGO GITMUPRO IAM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23" name="22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 Título"/>
          <p:cNvSpPr txBox="1">
            <a:spLocks/>
          </p:cNvSpPr>
          <p:nvPr/>
        </p:nvSpPr>
        <p:spPr>
          <a:xfrm>
            <a:off x="428625" y="85723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500688" y="5357813"/>
            <a:ext cx="1357312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4143375" y="5929313"/>
            <a:ext cx="4143375" cy="35718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16 CuadroTexto"/>
          <p:cNvSpPr txBox="1">
            <a:spLocks noChangeArrowheads="1"/>
          </p:cNvSpPr>
          <p:nvPr/>
        </p:nvSpPr>
        <p:spPr bwMode="auto">
          <a:xfrm>
            <a:off x="5153025" y="5949950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38" name="18 CuadroTexto"/>
          <p:cNvSpPr txBox="1">
            <a:spLocks noChangeArrowheads="1"/>
          </p:cNvSpPr>
          <p:nvPr/>
        </p:nvSpPr>
        <p:spPr bwMode="auto">
          <a:xfrm>
            <a:off x="5435600" y="5373688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Traslado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6858000" y="5357813"/>
            <a:ext cx="1428750" cy="57150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" name="18 CuadroTexto"/>
          <p:cNvSpPr txBox="1">
            <a:spLocks noChangeArrowheads="1"/>
          </p:cNvSpPr>
          <p:nvPr/>
        </p:nvSpPr>
        <p:spPr bwMode="auto">
          <a:xfrm>
            <a:off x="6846888" y="5405438"/>
            <a:ext cx="14398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Procedimiento</a:t>
            </a:r>
          </a:p>
        </p:txBody>
      </p:sp>
      <p:pic>
        <p:nvPicPr>
          <p:cNvPr id="30" name="29 Imagen" descr="H:\TARJETA PERSONAL\LOGO HEMODINAMIA CENTENARI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COMIENZOS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0034" y="1746958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En el año 2011 comenzamos reuniones con  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el Ministro de Salud de la Provincia 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explicando la necesidad de centralizar el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tratamiento del IAM en el único efector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capaz de hacer ICPP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 (HPC)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Se presenta un 1º proyecto.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8" name="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1 Gráfico"/>
          <p:cNvGraphicFramePr>
            <a:graphicFrameLocks/>
          </p:cNvGraphicFramePr>
          <p:nvPr/>
        </p:nvGraphicFramePr>
        <p:xfrm>
          <a:off x="712788" y="1649413"/>
          <a:ext cx="7661275" cy="4278312"/>
        </p:xfrm>
        <a:graphic>
          <a:graphicData uri="http://schemas.openxmlformats.org/presentationml/2006/ole">
            <p:oleObj spid="_x0000_s32770" r:id="rId3" imgW="7663336" imgH="4273666" progId="Excel.Sheet.8">
              <p:embed/>
            </p:oleObj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2772" name="3 CuadroTexto"/>
          <p:cNvSpPr txBox="1">
            <a:spLocks noChangeArrowheads="1"/>
          </p:cNvSpPr>
          <p:nvPr/>
        </p:nvSpPr>
        <p:spPr bwMode="auto">
          <a:xfrm>
            <a:off x="2627313" y="1382713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latin typeface="Arial" charset="0"/>
                <a:cs typeface="Arial" charset="0"/>
              </a:rPr>
              <a:t>TIEMPOS DE ACTUACIÓN</a:t>
            </a:r>
          </a:p>
        </p:txBody>
      </p:sp>
      <p:sp>
        <p:nvSpPr>
          <p:cNvPr id="32773" name="1 Rectángulo"/>
          <p:cNvSpPr>
            <a:spLocks noChangeArrowheads="1"/>
          </p:cNvSpPr>
          <p:nvPr/>
        </p:nvSpPr>
        <p:spPr bwMode="auto">
          <a:xfrm>
            <a:off x="6429375" y="2000250"/>
            <a:ext cx="785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0.001</a:t>
            </a:r>
            <a:endParaRPr lang="es-ES" altLang="es-ES" sz="1200" b="0"/>
          </a:p>
        </p:txBody>
      </p:sp>
      <p:sp>
        <p:nvSpPr>
          <p:cNvPr id="32774" name="1 Rectángulo"/>
          <p:cNvSpPr>
            <a:spLocks noChangeArrowheads="1"/>
          </p:cNvSpPr>
          <p:nvPr/>
        </p:nvSpPr>
        <p:spPr bwMode="auto">
          <a:xfrm>
            <a:off x="2654300" y="3233738"/>
            <a:ext cx="693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57313" y="5572125"/>
            <a:ext cx="3429000" cy="357188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16 CuadroTexto"/>
          <p:cNvSpPr txBox="1">
            <a:spLocks noChangeArrowheads="1"/>
          </p:cNvSpPr>
          <p:nvPr/>
        </p:nvSpPr>
        <p:spPr bwMode="auto">
          <a:xfrm>
            <a:off x="1857375" y="5572125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TIEMPO PACIENTE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786313" y="5572125"/>
            <a:ext cx="3500437" cy="3571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6 CuadroTexto"/>
          <p:cNvSpPr txBox="1">
            <a:spLocks noChangeArrowheads="1"/>
          </p:cNvSpPr>
          <p:nvPr/>
        </p:nvSpPr>
        <p:spPr bwMode="auto">
          <a:xfrm>
            <a:off x="5357813" y="5572125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357313" y="5929313"/>
            <a:ext cx="6929437" cy="4286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928938" y="5929313"/>
            <a:ext cx="4643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7072330" y="2285992"/>
            <a:ext cx="285750" cy="857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 Rectángulo"/>
          <p:cNvSpPr>
            <a:spLocks noChangeArrowheads="1"/>
          </p:cNvSpPr>
          <p:nvPr/>
        </p:nvSpPr>
        <p:spPr bwMode="auto">
          <a:xfrm>
            <a:off x="7429520" y="2071678"/>
            <a:ext cx="1638590" cy="1015663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2000" dirty="0"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2000" dirty="0">
                <a:latin typeface="Arial" charset="0"/>
                <a:cs typeface="Calibri" pitchFamily="34" charset="0"/>
              </a:rPr>
              <a:t>   69 min.</a:t>
            </a:r>
          </a:p>
          <a:p>
            <a:r>
              <a:rPr lang="es-AR" altLang="es-ES" sz="2000" dirty="0">
                <a:latin typeface="Arial" charset="0"/>
                <a:cs typeface="Calibri" pitchFamily="34" charset="0"/>
              </a:rPr>
              <a:t>   (28,2</a:t>
            </a:r>
            <a:r>
              <a:rPr lang="es-AR" altLang="es-ES" sz="2000" dirty="0" smtClean="0">
                <a:latin typeface="Arial" charset="0"/>
                <a:cs typeface="Calibri" pitchFamily="34" charset="0"/>
              </a:rPr>
              <a:t>%)</a:t>
            </a:r>
            <a:endParaRPr lang="es-ES" altLang="es-ES" sz="2000" dirty="0"/>
          </a:p>
        </p:txBody>
      </p:sp>
      <p:pic>
        <p:nvPicPr>
          <p:cNvPr id="17" name="Picture 4" descr="H:\TARJETA PERSONAL\LOGO GITMUPRO IAM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8" name="1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786313" y="1928813"/>
            <a:ext cx="46037" cy="35004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" name="19 Imagen" descr="H:\TARJETA PERSONAL\LOGO HEMODINAMIA CENTENARI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1 Gráfico"/>
          <p:cNvGraphicFramePr>
            <a:graphicFrameLocks/>
          </p:cNvGraphicFramePr>
          <p:nvPr/>
        </p:nvGraphicFramePr>
        <p:xfrm>
          <a:off x="1568450" y="2082800"/>
          <a:ext cx="6223000" cy="3700463"/>
        </p:xfrm>
        <a:graphic>
          <a:graphicData uri="http://schemas.openxmlformats.org/presentationml/2006/ole">
            <p:oleObj spid="_x0000_s33794" r:id="rId3" imgW="6224555" imgH="3700593" progId="Excel.Sheet.8">
              <p:embed/>
            </p:oleObj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3796" name="3 CuadroTexto"/>
          <p:cNvSpPr txBox="1">
            <a:spLocks noChangeArrowheads="1"/>
          </p:cNvSpPr>
          <p:nvPr/>
        </p:nvSpPr>
        <p:spPr bwMode="auto">
          <a:xfrm>
            <a:off x="2071670" y="1382713"/>
            <a:ext cx="4929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TIEMPOS DE </a:t>
            </a:r>
            <a:r>
              <a:rPr lang="es-ES" altLang="es-ES" dirty="0" smtClean="0">
                <a:latin typeface="Arial" charset="0"/>
                <a:cs typeface="Arial" charset="0"/>
              </a:rPr>
              <a:t>ISQUEMIA TOTAL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sp>
        <p:nvSpPr>
          <p:cNvPr id="33797" name="1 Rectángulo"/>
          <p:cNvSpPr>
            <a:spLocks noChangeArrowheads="1"/>
          </p:cNvSpPr>
          <p:nvPr/>
        </p:nvSpPr>
        <p:spPr bwMode="auto">
          <a:xfrm>
            <a:off x="4500563" y="2017713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0.001</a:t>
            </a:r>
            <a:endParaRPr lang="es-ES" altLang="es-ES" sz="1200" b="0"/>
          </a:p>
        </p:txBody>
      </p:sp>
      <p:sp>
        <p:nvSpPr>
          <p:cNvPr id="6" name="5 Rectángulo"/>
          <p:cNvSpPr/>
          <p:nvPr/>
        </p:nvSpPr>
        <p:spPr>
          <a:xfrm>
            <a:off x="2214563" y="5429250"/>
            <a:ext cx="5500687" cy="4286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857500" y="5429250"/>
            <a:ext cx="4857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6500825" y="2214554"/>
            <a:ext cx="285753" cy="107157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57188" y="6072188"/>
            <a:ext cx="8358187" cy="5842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 err="1" smtClean="0">
                <a:solidFill>
                  <a:schemeClr val="bg1"/>
                </a:solidFill>
                <a:latin typeface="+mn-lt"/>
              </a:rPr>
              <a:t>Seconstató</a:t>
            </a:r>
            <a:r>
              <a:rPr lang="es-E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+mn-lt"/>
              </a:rPr>
              <a:t>una disminución significativa en el  Tiempo de Isquemia Total de </a:t>
            </a:r>
            <a:endParaRPr lang="es-ES" sz="1600" dirty="0" smtClean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es-ES" sz="1600" dirty="0" smtClean="0">
                <a:solidFill>
                  <a:schemeClr val="bg1"/>
                </a:solidFill>
                <a:latin typeface="+mn-lt"/>
              </a:rPr>
              <a:t>89 </a:t>
            </a:r>
            <a:r>
              <a:rPr lang="es-ES" sz="1600" dirty="0">
                <a:solidFill>
                  <a:schemeClr val="bg1"/>
                </a:solidFill>
                <a:latin typeface="+mn-lt"/>
              </a:rPr>
              <a:t>min de mediana.  Reducción del  24,7%</a:t>
            </a:r>
          </a:p>
        </p:txBody>
      </p:sp>
      <p:sp>
        <p:nvSpPr>
          <p:cNvPr id="10" name="1 Rectángulo"/>
          <p:cNvSpPr>
            <a:spLocks noChangeArrowheads="1"/>
          </p:cNvSpPr>
          <p:nvPr/>
        </p:nvSpPr>
        <p:spPr bwMode="auto">
          <a:xfrm>
            <a:off x="6946902" y="2143116"/>
            <a:ext cx="1839940" cy="101566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AR" altLang="es-ES" sz="2000" dirty="0" smtClean="0">
                <a:latin typeface="Arial" charset="0"/>
                <a:cs typeface="Calibri" pitchFamily="34" charset="0"/>
              </a:rPr>
              <a:t>Reducción  </a:t>
            </a:r>
          </a:p>
          <a:p>
            <a:pPr algn="ctr" eaLnBrk="1" hangingPunct="1">
              <a:defRPr/>
            </a:pPr>
            <a:r>
              <a:rPr lang="es-AR" altLang="es-ES" sz="2000" dirty="0" smtClean="0">
                <a:latin typeface="Arial" charset="0"/>
                <a:cs typeface="Calibri" pitchFamily="34" charset="0"/>
              </a:rPr>
              <a:t> 89 min</a:t>
            </a:r>
          </a:p>
          <a:p>
            <a:pPr algn="ctr" eaLnBrk="1" hangingPunct="1">
              <a:defRPr/>
            </a:pPr>
            <a:r>
              <a:rPr lang="es-AR" altLang="es-ES" sz="2000" dirty="0" smtClean="0">
                <a:latin typeface="Arial" charset="0"/>
                <a:cs typeface="Calibri" pitchFamily="34" charset="0"/>
              </a:rPr>
              <a:t>(24,7%)</a:t>
            </a:r>
            <a:endParaRPr lang="es-ES" altLang="es-ES" sz="2000" dirty="0" smtClean="0"/>
          </a:p>
        </p:txBody>
      </p:sp>
      <p:pic>
        <p:nvPicPr>
          <p:cNvPr id="12" name="Picture 4" descr="H:\TARJETA PERSONAL\LOGO GITMUPRO IAM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3" name="12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5" name="14 Imagen" descr="H:\TARJETA PERSONAL\LOGO HEMODINAMIA CENTENARI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4819" name="2 CuadroTexto"/>
          <p:cNvSpPr txBox="1">
            <a:spLocks noChangeArrowheads="1"/>
          </p:cNvSpPr>
          <p:nvPr/>
        </p:nvSpPr>
        <p:spPr bwMode="auto">
          <a:xfrm>
            <a:off x="785786" y="1598605"/>
            <a:ext cx="7715304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% de pacientes con </a:t>
            </a:r>
          </a:p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t</a:t>
            </a:r>
            <a:r>
              <a:rPr lang="es-ES" altLang="es-ES" dirty="0" smtClean="0">
                <a:latin typeface="Arial" charset="0"/>
                <a:cs typeface="Arial" charset="0"/>
              </a:rPr>
              <a:t>iempo menor </a:t>
            </a:r>
            <a:r>
              <a:rPr lang="es-ES" altLang="es-ES" dirty="0">
                <a:latin typeface="Arial" charset="0"/>
                <a:cs typeface="Arial" charset="0"/>
              </a:rPr>
              <a:t>a </a:t>
            </a:r>
            <a:r>
              <a:rPr lang="es-ES" altLang="es-ES" dirty="0" smtClean="0">
                <a:latin typeface="Arial" charset="0"/>
                <a:cs typeface="Arial" charset="0"/>
              </a:rPr>
              <a:t>120 </a:t>
            </a:r>
            <a:r>
              <a:rPr lang="es-ES" altLang="es-ES" dirty="0">
                <a:latin typeface="Arial" charset="0"/>
                <a:cs typeface="Arial" charset="0"/>
              </a:rPr>
              <a:t>min.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/>
        </p:nvGraphicFramePr>
        <p:xfrm>
          <a:off x="1563710" y="2586058"/>
          <a:ext cx="6223000" cy="37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3059113" y="6000770"/>
            <a:ext cx="3500437" cy="3571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16 CuadroTexto"/>
          <p:cNvSpPr txBox="1">
            <a:spLocks noChangeArrowheads="1"/>
          </p:cNvSpPr>
          <p:nvPr/>
        </p:nvSpPr>
        <p:spPr bwMode="auto">
          <a:xfrm>
            <a:off x="3286125" y="5957908"/>
            <a:ext cx="30003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0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pic>
        <p:nvPicPr>
          <p:cNvPr id="9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0" name="9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1 Rectángulo"/>
          <p:cNvSpPr>
            <a:spLocks noChangeArrowheads="1"/>
          </p:cNvSpPr>
          <p:nvPr/>
        </p:nvSpPr>
        <p:spPr bwMode="auto">
          <a:xfrm>
            <a:off x="3357554" y="2714620"/>
            <a:ext cx="140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dirty="0">
                <a:latin typeface="Arial" charset="0"/>
                <a:cs typeface="Calibri" pitchFamily="34" charset="0"/>
              </a:rPr>
              <a:t>p= 0.014</a:t>
            </a:r>
            <a:endParaRPr lang="es-ES" altLang="es-ES" dirty="0"/>
          </a:p>
        </p:txBody>
      </p:sp>
      <p:pic>
        <p:nvPicPr>
          <p:cNvPr id="12" name="11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13 Rectángulo"/>
          <p:cNvSpPr/>
          <p:nvPr/>
        </p:nvSpPr>
        <p:spPr>
          <a:xfrm>
            <a:off x="6500826" y="1071546"/>
            <a:ext cx="1571636" cy="48577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6786578" y="1357298"/>
            <a:ext cx="100013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56 %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786578" y="5929330"/>
            <a:ext cx="1000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2016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4826" grpId="0"/>
      <p:bldP spid="14" grpId="1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BARRERAS  y DIFICULTADES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28596" y="3279778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COMO INTENTAR</a:t>
            </a:r>
          </a:p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 SOLUCIONARLAS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4000496" y="1785926"/>
            <a:ext cx="1071570" cy="1285884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3563" y="1643050"/>
            <a:ext cx="7920037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No hemos podido lograr el envío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trans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telefónico de los ECG al médico de guardia de HIA.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objetivo es que todos los pacientes derivados desde otro Hospital, Centro de Salud o S.E. ingresen directamente a la Sala de HIA.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BARRERAS  y DIFICULTADES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BARRERAS  y DIFICULTADES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1071546"/>
            <a:ext cx="78009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000100" y="3214686"/>
            <a:ext cx="707236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DESDE HACE 4 MESES ESTA EN LA OFICINA DE ASUNTOS JURIDICOS DEL MINISTERIO DE SALUD DE LA PROVINCIA 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3563" y="1643050"/>
            <a:ext cx="7920037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 hemos podido lograr el envío </a:t>
            </a:r>
            <a:r>
              <a:rPr lang="es-ES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E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telefónico de los ECG a la guardia de HIA. Queremos que todos los pacientes derivados ingresen directamente a HIA.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No hemos podido lograr que los S.E. privados se informen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adecuadamente 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“obedezcan” la indicación de trasladar a todo paciente sin O.S. con sospecha de IAMCEST al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Hospital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Centenario.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BARRERAS  y DIFICULTADES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BARRERAS  y DIFICULTADES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71546"/>
            <a:ext cx="8523912" cy="511434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857224" y="3467401"/>
            <a:ext cx="12144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81%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000364" y="3467401"/>
            <a:ext cx="12144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19%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00430" y="6324921"/>
            <a:ext cx="21431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JUNIO 2016 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3563" y="1643050"/>
            <a:ext cx="7920037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 hemos podido lograr el envío </a:t>
            </a:r>
            <a:r>
              <a:rPr lang="es-ES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trans</a:t>
            </a:r>
            <a:r>
              <a:rPr lang="es-ES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telefónico de los ECG a la guardia de HIA. Queremos que todos los pacientes derivados ingresen directamente a HIA.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No hemos podido lograr que los S.E. privados se informen y “obedezcan” la indicación de trasladar a todo IAMCEST al H. Centenario.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No hemos logrado reunir a todos los Jefes de UTI de la región a fines de interiorizarlos a fondo del protocolo de trabajo para así evitar derivaciones innecesarias.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BARRERAS  y DIFICULTADES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975494"/>
            <a:ext cx="7143800" cy="58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Elipse"/>
          <p:cNvSpPr/>
          <p:nvPr/>
        </p:nvSpPr>
        <p:spPr>
          <a:xfrm>
            <a:off x="4643438" y="3286124"/>
            <a:ext cx="714380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 rot="15690465">
            <a:off x="285847" y="1015008"/>
            <a:ext cx="6215106" cy="55007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5500694" y="4214818"/>
            <a:ext cx="642942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3214678" y="3714752"/>
            <a:ext cx="642942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2643174" y="2857496"/>
            <a:ext cx="642942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2000232" y="3000372"/>
            <a:ext cx="642942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Elipse"/>
          <p:cNvSpPr/>
          <p:nvPr/>
        </p:nvSpPr>
        <p:spPr>
          <a:xfrm>
            <a:off x="1714480" y="928670"/>
            <a:ext cx="642942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Elipse"/>
          <p:cNvSpPr/>
          <p:nvPr/>
        </p:nvSpPr>
        <p:spPr>
          <a:xfrm>
            <a:off x="2071670" y="1857364"/>
            <a:ext cx="642942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Elipse"/>
          <p:cNvSpPr/>
          <p:nvPr/>
        </p:nvSpPr>
        <p:spPr>
          <a:xfrm>
            <a:off x="2357422" y="5072074"/>
            <a:ext cx="642942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Elipse"/>
          <p:cNvSpPr/>
          <p:nvPr/>
        </p:nvSpPr>
        <p:spPr>
          <a:xfrm>
            <a:off x="857224" y="6000768"/>
            <a:ext cx="928694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COMIENZOS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8" name="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5279" y="1857364"/>
            <a:ext cx="7271497" cy="429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6189"/>
            <a:ext cx="5000660" cy="66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5" name="4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1000108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AGRADECIMIENTO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Rectángulo"/>
          <p:cNvSpPr/>
          <p:nvPr/>
        </p:nvSpPr>
        <p:spPr>
          <a:xfrm>
            <a:off x="500035" y="1571612"/>
            <a:ext cx="828680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u="sng" dirty="0" smtClean="0">
                <a:latin typeface="+mn-lt"/>
              </a:rPr>
              <a:t>Hospitales con Unidad Coronaria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Provincial del Centenario (</a:t>
            </a:r>
            <a:r>
              <a:rPr lang="es-ES" sz="1600" b="1" dirty="0" err="1" smtClean="0">
                <a:latin typeface="+mn-lt"/>
              </a:rPr>
              <a:t>Dres</a:t>
            </a:r>
            <a:r>
              <a:rPr lang="es-ES" sz="1600" b="1" dirty="0" smtClean="0">
                <a:latin typeface="+mn-lt"/>
              </a:rPr>
              <a:t>. O. Pellizzon, G. </a:t>
            </a:r>
            <a:r>
              <a:rPr lang="es-ES" sz="1600" b="1" dirty="0" err="1" smtClean="0">
                <a:latin typeface="+mn-lt"/>
              </a:rPr>
              <a:t>Tissera</a:t>
            </a:r>
            <a:r>
              <a:rPr lang="es-ES" sz="1600" b="1" dirty="0" smtClean="0">
                <a:latin typeface="+mn-lt"/>
              </a:rPr>
              <a:t>, C. Calenta, M. Najenson, L. Arias, L. Mas, B. Manavella)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de Emergencias Clemente Álvarez (</a:t>
            </a:r>
            <a:r>
              <a:rPr lang="es-ES" sz="1600" b="1" dirty="0" err="1" smtClean="0">
                <a:latin typeface="+mn-lt"/>
              </a:rPr>
              <a:t>Dres</a:t>
            </a:r>
            <a:r>
              <a:rPr lang="es-ES" sz="1600" b="1" dirty="0" smtClean="0">
                <a:latin typeface="+mn-lt"/>
              </a:rPr>
              <a:t>. M. Marino, L. Keller)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Provincial de Rosario (Dr. G. Beristain)</a:t>
            </a: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u="sng" dirty="0" smtClean="0">
                <a:latin typeface="+mn-lt"/>
              </a:rPr>
              <a:t>Hospitales sin Unidad Coronaria (Guardia Externa)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Alberdi (Dra. M. </a:t>
            </a:r>
            <a:r>
              <a:rPr lang="es-ES" sz="1600" b="1" dirty="0" err="1" smtClean="0">
                <a:latin typeface="+mn-lt"/>
              </a:rPr>
              <a:t>variego</a:t>
            </a:r>
            <a:r>
              <a:rPr lang="es-ES" sz="1600" b="1" dirty="0" smtClean="0">
                <a:latin typeface="+mn-lt"/>
              </a:rPr>
              <a:t>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Carrasco Dra. I. Vargas)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Roque Sáenz Peña (Dra. L. </a:t>
            </a:r>
            <a:r>
              <a:rPr lang="es-ES" sz="1600" b="1" dirty="0" err="1" smtClean="0">
                <a:latin typeface="+mn-lt"/>
              </a:rPr>
              <a:t>Botta</a:t>
            </a:r>
            <a:r>
              <a:rPr lang="es-ES" sz="1600" b="1" dirty="0" smtClean="0">
                <a:latin typeface="+mn-lt"/>
              </a:rPr>
              <a:t>, G. </a:t>
            </a:r>
            <a:r>
              <a:rPr lang="es-ES" sz="1600" b="1" dirty="0" err="1" smtClean="0">
                <a:latin typeface="+mn-lt"/>
              </a:rPr>
              <a:t>Bongiovanni</a:t>
            </a:r>
            <a:r>
              <a:rPr lang="es-ES" sz="1600" b="1" dirty="0" smtClean="0">
                <a:latin typeface="+mn-lt"/>
              </a:rPr>
              <a:t>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Eva Perón (Granadero Baigorria) (Dra. C Mancuso)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Anselmo Gamen (Villa Gobernador Gálvez)</a:t>
            </a:r>
          </a:p>
          <a:p>
            <a:pPr marL="742950" lvl="1" indent="-285750" algn="just" fontAlgn="auto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dirty="0" smtClean="0">
                <a:latin typeface="+mn-lt"/>
              </a:rPr>
              <a:t>Policlínico San Martín</a:t>
            </a:r>
            <a:endParaRPr lang="es-ES" sz="1600" b="1" dirty="0" smtClean="0">
              <a:latin typeface="+mn-lt"/>
            </a:endParaRP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u="sng" dirty="0" smtClean="0">
                <a:latin typeface="+mn-lt"/>
              </a:rPr>
              <a:t>Sistema Integrado Emergencia Sanitaria (S.I.E.S) </a:t>
            </a:r>
            <a:r>
              <a:rPr lang="es-ES" sz="1800" dirty="0" smtClean="0">
                <a:latin typeface="+mn-lt"/>
              </a:rPr>
              <a:t>(Dr. A. </a:t>
            </a:r>
            <a:r>
              <a:rPr lang="es-ES" sz="1800" dirty="0" err="1" smtClean="0">
                <a:latin typeface="+mn-lt"/>
              </a:rPr>
              <a:t>Pafundi</a:t>
            </a:r>
            <a:r>
              <a:rPr lang="es-ES" sz="1800" dirty="0" smtClean="0">
                <a:latin typeface="+mn-lt"/>
              </a:rPr>
              <a:t>)</a:t>
            </a: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u="sng" dirty="0" smtClean="0">
                <a:latin typeface="+mn-lt"/>
              </a:rPr>
              <a:t>Autoridades de Ministerio de Salud de la Provincia de Santa Fe</a:t>
            </a:r>
            <a:endParaRPr lang="es-ES" sz="2200" b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t="3615" b="7320"/>
          <a:stretch>
            <a:fillRect/>
          </a:stretch>
        </p:blipFill>
        <p:spPr bwMode="auto">
          <a:xfrm>
            <a:off x="1211406" y="1500174"/>
            <a:ext cx="671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143240" y="357166"/>
            <a:ext cx="2786082" cy="5847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Arial" pitchFamily="34" charset="0"/>
                <a:cs typeface="Arial" pitchFamily="34" charset="0"/>
              </a:rPr>
              <a:t>I.A.M. TEAM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3753153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CARDIOLOGO INTERVENCIONISTA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3009125"/>
            <a:ext cx="17859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ENFERMERO DE HIA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2294745"/>
            <a:ext cx="17859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TECNICO DE HIA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28662" y="1467137"/>
            <a:ext cx="221457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>
                <a:latin typeface="Arial" pitchFamily="34" charset="0"/>
                <a:cs typeface="Arial" pitchFamily="34" charset="0"/>
              </a:rPr>
              <a:t>PRIMER CONTACTO MEDICO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1181385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RECEPCIONISTA DE HOSPITALES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643702" y="1967203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MEDICO </a:t>
            </a:r>
            <a:r>
              <a:rPr lang="es-AR" sz="1200" dirty="0" smtClean="0">
                <a:latin typeface="Arial" pitchFamily="34" charset="0"/>
                <a:cs typeface="Arial" pitchFamily="34" charset="0"/>
              </a:rPr>
              <a:t>DE </a:t>
            </a:r>
          </a:p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S. EMERGENCIA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29454" y="3437753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CAMILLERO </a:t>
            </a:r>
            <a:r>
              <a:rPr lang="es-AR" sz="1200" dirty="0" smtClean="0">
                <a:latin typeface="Arial" pitchFamily="34" charset="0"/>
                <a:cs typeface="Arial" pitchFamily="34" charset="0"/>
              </a:rPr>
              <a:t>DE LOS HOSPITALES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072330" y="4110343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AUTORIDADES DE SALUD PUBLICA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29322" y="1428736"/>
            <a:ext cx="17859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TELEFONISTA </a:t>
            </a:r>
            <a:r>
              <a:rPr lang="es-AR" sz="1200" dirty="0" smtClean="0">
                <a:latin typeface="Arial" pitchFamily="34" charset="0"/>
                <a:cs typeface="Arial" pitchFamily="34" charset="0"/>
              </a:rPr>
              <a:t>DE </a:t>
            </a:r>
          </a:p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S. EMERGENCIA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58016" y="2571744"/>
            <a:ext cx="17859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PERSONAL NO MEDICO DE </a:t>
            </a:r>
          </a:p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S. EMERGENCIA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919" y="1214422"/>
            <a:ext cx="797660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66699"/>
            <a:ext cx="50768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000100" y="6273249"/>
            <a:ext cx="707236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Arial" pitchFamily="34" charset="0"/>
                <a:cs typeface="Arial" pitchFamily="34" charset="0"/>
              </a:rPr>
              <a:t>Muchas gracias por su atención !!!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5" name="4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COMIENZOS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5720" y="1571612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En el año 2011 comenzamos reuniones con el Ministro de Salud de la Provincia explicando la necesidad de centralizar el tratamiento del IAM en el único efector capaz de hacer ICPP.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s-ES" sz="28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Se presenta un 1º proyecto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Se genera una reunión con autoridades provinciales y municipales y rápidamente el proyecto queda detenido.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8" name="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24026"/>
            <a:ext cx="6676206" cy="463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COMIENZOS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0034" y="1571612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En el año 2013 se inaugura una 2º Sala de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H.I.A. en nuestro Hospital con un angiógrafo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de última generación.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8" name="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is documentos\FOTOS\HEMODINAMIA\Inauguracion angio nuevo 9-10-13\Fotografo oficial\Inauguración Angiógrafo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26" y="357166"/>
            <a:ext cx="88940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COMIENZOS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0034" y="1682297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En el año 2013 se inaugura una 2º Sala de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HIA en nuestro Hospital con un angiógrafo </a:t>
            </a:r>
            <a:br>
              <a:rPr lang="es-ES" sz="2800" dirty="0" smtClean="0"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latin typeface="Arial" pitchFamily="34" charset="0"/>
                <a:cs typeface="Arial" pitchFamily="34" charset="0"/>
              </a:rPr>
              <a:t>  de última generación.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Logramos reflotar el proyecto.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8" name="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214282" y="1844675"/>
            <a:ext cx="85725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/>
            <a:r>
              <a:rPr lang="es-ES" altLang="es-ES" sz="3200" dirty="0" smtClean="0">
                <a:latin typeface="Arial" charset="0"/>
                <a:cs typeface="Arial" charset="0"/>
              </a:rPr>
              <a:t>   Generar y aplicar </a:t>
            </a:r>
            <a:r>
              <a:rPr lang="es-ES" altLang="es-ES" sz="3200" dirty="0">
                <a:latin typeface="Arial" charset="0"/>
                <a:cs typeface="Arial" charset="0"/>
              </a:rPr>
              <a:t>un </a:t>
            </a:r>
            <a:r>
              <a:rPr lang="es-ES" altLang="es-ES" sz="3200" u="sng" dirty="0">
                <a:latin typeface="Arial" charset="0"/>
                <a:cs typeface="Arial" charset="0"/>
              </a:rPr>
              <a:t>sistema </a:t>
            </a:r>
            <a:r>
              <a:rPr lang="es-ES" altLang="es-ES" sz="3200" u="sng" dirty="0" smtClean="0">
                <a:latin typeface="Arial" charset="0"/>
                <a:cs typeface="Arial" charset="0"/>
              </a:rPr>
              <a:t>en </a:t>
            </a:r>
            <a:r>
              <a:rPr lang="es-ES" altLang="es-ES" sz="3200" u="sng" dirty="0">
                <a:latin typeface="Arial" charset="0"/>
                <a:cs typeface="Arial" charset="0"/>
              </a:rPr>
              <a:t>Red Integrada </a:t>
            </a:r>
            <a:r>
              <a:rPr lang="es-ES" altLang="es-ES" sz="3200" u="sng" dirty="0" smtClean="0">
                <a:latin typeface="Arial" charset="0"/>
                <a:cs typeface="Arial" charset="0"/>
              </a:rPr>
              <a:t>entre los </a:t>
            </a:r>
            <a:r>
              <a:rPr lang="es-ES" altLang="es-ES" sz="3200" u="sng" dirty="0">
                <a:latin typeface="Arial" charset="0"/>
                <a:cs typeface="Arial" charset="0"/>
              </a:rPr>
              <a:t>Hospitales Públicos </a:t>
            </a:r>
            <a:r>
              <a:rPr lang="es-ES" altLang="es-ES" sz="3200" u="sng" dirty="0" smtClean="0">
                <a:latin typeface="Arial" charset="0"/>
                <a:cs typeface="Arial" charset="0"/>
              </a:rPr>
              <a:t> de </a:t>
            </a:r>
            <a:r>
              <a:rPr lang="es-ES" altLang="es-ES" sz="3200" u="sng" dirty="0">
                <a:latin typeface="Arial" charset="0"/>
                <a:cs typeface="Arial" charset="0"/>
              </a:rPr>
              <a:t>Rosario</a:t>
            </a:r>
            <a:r>
              <a:rPr lang="es-ES" altLang="es-ES" sz="3200" dirty="0">
                <a:latin typeface="Arial" charset="0"/>
                <a:cs typeface="Arial" charset="0"/>
              </a:rPr>
              <a:t> </a:t>
            </a:r>
            <a:r>
              <a:rPr lang="es-ES" altLang="es-ES" sz="3200" dirty="0" smtClean="0">
                <a:latin typeface="Arial" charset="0"/>
                <a:cs typeface="Arial" charset="0"/>
              </a:rPr>
              <a:t>para lograr que TODOS o por lo menos la gran mayoría de los </a:t>
            </a:r>
            <a:r>
              <a:rPr lang="es-ES" altLang="es-ES" sz="3200" dirty="0">
                <a:latin typeface="Arial" charset="0"/>
                <a:cs typeface="Arial" charset="0"/>
              </a:rPr>
              <a:t>pacientes con IAMCEST </a:t>
            </a:r>
            <a:r>
              <a:rPr lang="es-ES" altLang="es-ES" sz="3200" dirty="0" smtClean="0">
                <a:latin typeface="Arial" charset="0"/>
                <a:cs typeface="Arial" charset="0"/>
              </a:rPr>
              <a:t>accedan a la ICPP.</a:t>
            </a:r>
          </a:p>
          <a:p>
            <a:pPr marL="285750" indent="-285750" algn="ctr">
              <a:buFont typeface="Wingdings" pitchFamily="2" charset="2"/>
              <a:buChar char="q"/>
            </a:pPr>
            <a:endParaRPr lang="es-ES" altLang="es-ES" sz="3200" dirty="0" smtClean="0">
              <a:latin typeface="Arial" charset="0"/>
              <a:cs typeface="Arial" charset="0"/>
            </a:endParaRPr>
          </a:p>
          <a:p>
            <a:pPr marL="285750" indent="-285750"/>
            <a:endParaRPr lang="es-ES" altLang="es-ES" sz="3200" dirty="0">
              <a:latin typeface="Arial" charset="0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OBJETIVO</a:t>
            </a: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71480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rgbClr val="FFFF00"/>
              </a:solidFill>
              <a:latin typeface="Corbel" pitchFamily="34" charset="0"/>
              <a:cs typeface="Arial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 smtClean="0">
                <a:solidFill>
                  <a:srgbClr val="FFFF00"/>
                </a:solidFill>
                <a:latin typeface="Corbel" pitchFamily="34" charset="0"/>
                <a:cs typeface="Arial" pitchFamily="34" charset="0"/>
              </a:rPr>
              <a:t>    </a:t>
            </a:r>
            <a:r>
              <a:rPr lang="es-ES" sz="3200" dirty="0" smtClean="0">
                <a:solidFill>
                  <a:srgbClr val="FFFF00"/>
                </a:solidFill>
                <a:latin typeface="Corbel" pitchFamily="34" charset="0"/>
                <a:cs typeface="Arial" pitchFamily="34" charset="0"/>
              </a:rPr>
              <a:t>ROSARIO y sus alrededores</a:t>
            </a:r>
            <a:endParaRPr lang="es-ES" sz="3200" dirty="0">
              <a:solidFill>
                <a:srgbClr val="FFFF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 t="4549"/>
          <a:stretch>
            <a:fillRect/>
          </a:stretch>
        </p:blipFill>
        <p:spPr bwMode="auto">
          <a:xfrm>
            <a:off x="357158" y="1609728"/>
            <a:ext cx="5000660" cy="50339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9" name="8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Arco"/>
          <p:cNvSpPr/>
          <p:nvPr/>
        </p:nvSpPr>
        <p:spPr>
          <a:xfrm rot="15344389">
            <a:off x="569454" y="3200276"/>
            <a:ext cx="4851180" cy="1867925"/>
          </a:xfrm>
          <a:prstGeom prst="arc">
            <a:avLst>
              <a:gd name="adj1" fmla="val 10012674"/>
              <a:gd name="adj2" fmla="val 567741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1" name="10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5572132" y="1857364"/>
            <a:ext cx="3286148" cy="34778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sz="2200" dirty="0" smtClean="0">
                <a:latin typeface="Arial" pitchFamily="34" charset="0"/>
                <a:cs typeface="Arial" pitchFamily="34" charset="0"/>
              </a:rPr>
              <a:t>La ciudad de Rosario tiene una superficie de 178 Km2. Según datos del IPEC, el aglomerado Rosario tiene una población de 1.268.294 y de ellos, cerca de 400.000 (+ del 30%) no posee cobertura social</a:t>
            </a:r>
            <a:endParaRPr lang="es-A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72132" y="5857892"/>
            <a:ext cx="3357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 Black" pitchFamily="34" charset="0"/>
              </a:rPr>
              <a:t>400.000 personas</a:t>
            </a:r>
            <a:endParaRPr lang="es-A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9662</TotalTime>
  <Words>1279</Words>
  <Application>Microsoft Office PowerPoint</Application>
  <PresentationFormat>Presentación en pantalla (4:3)</PresentationFormat>
  <Paragraphs>213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1_Metro</vt:lpstr>
      <vt:lpstr>Diseño predeterminado</vt:lpstr>
      <vt:lpstr>1_Diseño predeterminado</vt:lpstr>
      <vt:lpstr>Hoja de cálculo de Microsoft Office Excel 97-2003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Tratamiento del IAM en Rosario 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 EN OCLUSIONES TOTALES DE ARTERIAS &gt; DE 2.5 MM EN PACIENTES CON ANGINA INESTABLE</dc:title>
  <dc:creator>Preferred Customer</dc:creator>
  <cp:lastModifiedBy>Pedro</cp:lastModifiedBy>
  <cp:revision>937</cp:revision>
  <dcterms:created xsi:type="dcterms:W3CDTF">2001-07-21T17:33:30Z</dcterms:created>
  <dcterms:modified xsi:type="dcterms:W3CDTF">2016-10-10T21:31:44Z</dcterms:modified>
</cp:coreProperties>
</file>